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4" r:id="rId5"/>
    <p:sldMasterId id="2147483709" r:id="rId6"/>
    <p:sldMasterId id="2147483719" r:id="rId7"/>
    <p:sldMasterId id="2147483727" r:id="rId8"/>
  </p:sldMasterIdLst>
  <p:notesMasterIdLst>
    <p:notesMasterId r:id="rId12"/>
  </p:notesMasterIdLst>
  <p:sldIdLst>
    <p:sldId id="256" r:id="rId9"/>
    <p:sldId id="259" r:id="rId10"/>
    <p:sldId id="258" r:id="rId11"/>
  </p:sldIdLst>
  <p:sldSz cx="11520488" cy="6480175"/>
  <p:notesSz cx="6858000" cy="9144000"/>
  <p:defaultTextStyle>
    <a:defPPr>
      <a:defRPr lang="en-US"/>
    </a:defPPr>
    <a:lvl1pPr marL="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D84"/>
    <a:srgbClr val="A0D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" autoAdjust="0"/>
    <p:restoredTop sz="86400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445" y="5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resswell" userId="6be220b5-8531-46e0-b682-a3a1b5be18c5" providerId="ADAL" clId="{DEA174AF-F047-4F24-9CE3-4B5D30875289}"/>
    <pc:docChg chg="custSel modSld">
      <pc:chgData name="Stephanie Cresswell" userId="6be220b5-8531-46e0-b682-a3a1b5be18c5" providerId="ADAL" clId="{DEA174AF-F047-4F24-9CE3-4B5D30875289}" dt="2022-07-19T13:32:57.357" v="61" actId="255"/>
      <pc:docMkLst>
        <pc:docMk/>
      </pc:docMkLst>
      <pc:sldChg chg="modSp mod">
        <pc:chgData name="Stephanie Cresswell" userId="6be220b5-8531-46e0-b682-a3a1b5be18c5" providerId="ADAL" clId="{DEA174AF-F047-4F24-9CE3-4B5D30875289}" dt="2022-07-19T13:32:57.357" v="61" actId="255"/>
        <pc:sldMkLst>
          <pc:docMk/>
          <pc:sldMk cId="0" sldId="258"/>
        </pc:sldMkLst>
        <pc:spChg chg="mod">
          <ac:chgData name="Stephanie Cresswell" userId="6be220b5-8531-46e0-b682-a3a1b5be18c5" providerId="ADAL" clId="{DEA174AF-F047-4F24-9CE3-4B5D30875289}" dt="2022-07-19T13:32:57.357" v="61" actId="255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D5BCF-F8D8-FD47-B39A-50312E272A4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BB39-4824-BB40-BE3C-7EDF81B97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Day1_Data/WORK%20ARCHIVE/%20F/FOCAL%20POINT%20TRAINING/1559-D1S%20FOCAL%20POINT%20TRAINING%20POWERPOINT%20TEMPLATE%20APR%202022/BUILD/BRAND%20ASSETS/fp_logo_hi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aul/Desktop/FOCAL%20POINT%20POWERPOINT%20TEMPLATE/BUILD/BRAND%20ASSETS/fp_logo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aul/Desktop/FOCAL%20POINT%20POWERPOINT%20TEMPLATE/BUILD/BRAND%20ASSETS/fp_logo.png" TargetMode="Externa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aul/Desktop/FOCAL%20POINT%20POWERPOINT%20TEMPLATE/BUILD/BRAND%20ASSETS/fp_logo.png" TargetMode="Externa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6.jpg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Logo">
    <p:bg bwMode="ltGray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0ED7F-BA13-13BC-9A3C-08974810CA2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rcRect/>
          <a:stretch>
            <a:fillRect/>
          </a:stretch>
        </p:blipFill>
        <p:spPr>
          <a:xfrm>
            <a:off x="539750" y="2693333"/>
            <a:ext cx="10440988" cy="10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04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orient="horz" pos="214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7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70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551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20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6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14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090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 userDrawn="1">
          <p15:clr>
            <a:srgbClr val="FBAE40"/>
          </p15:clr>
        </p15:guide>
        <p15:guide id="8" orient="horz" pos="22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22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12F53-1D20-0DD9-C71B-6686712C4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8" y="5943924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99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700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hello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C23F9-F5B8-86DE-5B30-58C28372384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E2BD3-E972-76E6-89B9-C8E3FE09CA6F}"/>
              </a:ext>
            </a:extLst>
          </p:cNvPr>
          <p:cNvSpPr txBox="1"/>
          <p:nvPr userDrawn="1"/>
        </p:nvSpPr>
        <p:spPr>
          <a:xfrm>
            <a:off x="540544" y="3485572"/>
            <a:ext cx="10440988" cy="21675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0" b="1" dirty="0">
                <a:solidFill>
                  <a:schemeClr val="tx1"/>
                </a:solidFill>
              </a:rPr>
              <a:t>hello…</a:t>
            </a:r>
          </a:p>
        </p:txBody>
      </p:sp>
    </p:spTree>
    <p:extLst>
      <p:ext uri="{BB962C8B-B14F-4D97-AF65-F5344CB8AC3E}">
        <p14:creationId xmlns:p14="http://schemas.microsoft.com/office/powerpoint/2010/main" val="120867391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2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6173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14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31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56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7970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>
          <p15:clr>
            <a:srgbClr val="FBAE40"/>
          </p15:clr>
        </p15:guide>
        <p15:guide id="8" orient="horz" pos="2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15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12F53-1D20-0DD9-C71B-6686712C4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8" y="5943924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91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877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25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hank you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6413E-553C-35A2-513B-78510ADD9586}"/>
              </a:ext>
            </a:extLst>
          </p:cNvPr>
          <p:cNvSpPr txBox="1"/>
          <p:nvPr userDrawn="1"/>
        </p:nvSpPr>
        <p:spPr>
          <a:xfrm>
            <a:off x="540544" y="3485572"/>
            <a:ext cx="10440988" cy="21675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0" b="1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C23F9-F5B8-86DE-5B30-58C28372384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700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0261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22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91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9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0833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>
          <p15:clr>
            <a:srgbClr val="FBAE40"/>
          </p15:clr>
        </p15:guide>
        <p15:guide id="8" orient="horz" pos="22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728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12F53-1D20-0DD9-C71B-6686712C4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8" y="5943924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3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850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49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285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Contact details">
    <p:bg bwMode="ltGray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1C532-EE89-962E-E48B-6C186A99DA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360363"/>
            <a:ext cx="8820150" cy="5292725"/>
          </a:xfrm>
        </p:spPr>
        <p:txBody>
          <a:bodyPr anchor="b" anchorCtr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85CADD-02C0-97A9-9973-B324F01E6F26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806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89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24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23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58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961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>
          <p15:clr>
            <a:srgbClr val="FBAE40"/>
          </p15:clr>
        </p15:guide>
        <p15:guide id="8" orient="horz" pos="22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059" y="101603"/>
            <a:ext cx="10368439" cy="6913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5059" y="1266277"/>
            <a:ext cx="10368439" cy="4496516"/>
          </a:xfrm>
        </p:spPr>
        <p:txBody>
          <a:bodyPr/>
          <a:lstStyle>
            <a:lvl1pPr>
              <a:defRPr sz="1764">
                <a:solidFill>
                  <a:schemeClr val="tx1"/>
                </a:solidFill>
              </a:defRPr>
            </a:lvl1pPr>
            <a:lvl2pPr>
              <a:defRPr sz="176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1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8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8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373" y="790471"/>
            <a:ext cx="10368439" cy="3020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110" y="6062359"/>
            <a:ext cx="7986951" cy="34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598A6424-24D4-9A7A-503B-1810D9718646}"/>
              </a:ext>
            </a:extLst>
          </p:cNvPr>
          <p:cNvSpPr txBox="1">
            <a:spLocks/>
          </p:cNvSpPr>
          <p:nvPr userDrawn="1"/>
        </p:nvSpPr>
        <p:spPr>
          <a:xfrm>
            <a:off x="55574" y="6149199"/>
            <a:ext cx="1323691" cy="201835"/>
          </a:xfrm>
          <a:prstGeom prst="rect">
            <a:avLst/>
          </a:prstGeom>
        </p:spPr>
        <p:txBody>
          <a:bodyPr vert="horz" lIns="115203" tIns="57602" rIns="115203" bIns="57602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8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880F-98FC-C70E-7434-35DAC83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5" y="6092753"/>
            <a:ext cx="1529178" cy="3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2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th client logo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3FB-EA4C-164D-A90A-74C91AFAF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1619250"/>
            <a:ext cx="10440989" cy="2197100"/>
          </a:xfrm>
        </p:spPr>
        <p:txBody>
          <a:bodyPr anchor="b" anchorCtr="0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8D9F4-93CF-C54A-B013-E0DF23AB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960813"/>
            <a:ext cx="10440989" cy="1079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59050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404" userDrawn="1">
          <p15:clr>
            <a:srgbClr val="FBAE40"/>
          </p15:clr>
        </p15:guide>
        <p15:guide id="2" orient="horz" pos="2495" userDrawn="1">
          <p15:clr>
            <a:srgbClr val="FBAE40"/>
          </p15:clr>
        </p15:guide>
        <p15:guide id="3" orient="horz" pos="7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client logo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3FB-EA4C-164D-A90A-74C91AFAF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1619250"/>
            <a:ext cx="10440989" cy="2197100"/>
          </a:xfrm>
        </p:spPr>
        <p:txBody>
          <a:bodyPr anchor="b" anchorCtr="0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8D9F4-93CF-C54A-B013-E0DF23AB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960812"/>
            <a:ext cx="10440989" cy="10795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7183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404" userDrawn="1">
          <p15:clr>
            <a:srgbClr val="FBAE40"/>
          </p15:clr>
        </p15:guide>
        <p15:guide id="2" orient="horz" pos="2495" userDrawn="1">
          <p15:clr>
            <a:srgbClr val="FBAE40"/>
          </p15:clr>
        </p15:guide>
        <p15:guide id="3" orient="horz" pos="70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68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34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paul/Desktop/FOCAL%20POINT%20POWERPOINT%20TEMPLATE/BUILD/BRAND%20ASSETS/background_04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file:////Users/paul/Desktop/FOCAL%20POINT%20POWERPOINT%20TEMPLATE/BUILD/BRAND%20ASSETS/fp_logo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file:////Users/paul/Desktop/FOCAL%20POINT%20POWERPOINT%20TEMPLATE/BUILD/BRAND%20ASSETS/background_04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file:////Users/paul/Desktop/FOCAL%20POINT%20POWERPOINT%20TEMPLATE/BUILD/BRAND%20ASSETS/fp_logo.png" TargetMode="Externa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file:////Volumes/Day1_Data-1/WORK%20ARCHIVE/%20F/FOCAL%20POINT%20TRAINING/1559-D1S%20FOCAL%20POINT%20TRAINING%20POWERPOINT%20TEMPLATE%20APR%202022/BUILD/BRAND%20ASSETS/background_03.jpg" TargetMode="Externa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file:////Users/paul/Desktop/FOCAL%20POINT%20POWERPOINT%20TEMPLATE/BUILD/BRAND%20ASSETS/fp_logo.pn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file:////Volumes/Day1_Data-1/WORK%20ARCHIVE/%20F/FOCAL%20POINT%20TRAINING/1559-D1S%20FOCAL%20POINT%20TRAINING%20POWERPOINT%20TEMPLATE%20APR%202022/BUILD/BRAND%20ASSETS/background_05.jpg" TargetMode="Externa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file:////Users/paul/Desktop/FOCAL%20POINT%20POWERPOINT%20TEMPLATE/BUILD/BRAND%20ASSETS/fp_logo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r:link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5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0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2" r:id="rId2"/>
    <p:sldLayoutId id="2147483705" r:id="rId3"/>
    <p:sldLayoutId id="2147483650" r:id="rId4"/>
    <p:sldLayoutId id="2147483745" r:id="rId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6917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862" userDrawn="1">
          <p15:clr>
            <a:srgbClr val="F26B43"/>
          </p15:clr>
        </p15:guide>
        <p15:guide id="6" orient="horz" pos="1020" userDrawn="1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1" r:id="rId2"/>
    <p:sldLayoutId id="2147483688" r:id="rId3"/>
    <p:sldLayoutId id="2147483708" r:id="rId4"/>
    <p:sldLayoutId id="2147483689" r:id="rId5"/>
    <p:sldLayoutId id="2147483690" r:id="rId6"/>
    <p:sldLayoutId id="2147483737" r:id="rId7"/>
    <p:sldLayoutId id="2147483706" r:id="rId8"/>
    <p:sldLayoutId id="2147483707" r:id="rId9"/>
    <p:sldLayoutId id="2147483691" r:id="rId10"/>
    <p:sldLayoutId id="2147483738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2" r:link="rId13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39" r:id="rId5"/>
    <p:sldLayoutId id="2147483716" r:id="rId6"/>
    <p:sldLayoutId id="2147483717" r:id="rId7"/>
    <p:sldLayoutId id="2147483718" r:id="rId8"/>
    <p:sldLayoutId id="2147483740" r:id="rId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 r:link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42" r:id="rId5"/>
    <p:sldLayoutId id="2147483724" r:id="rId6"/>
    <p:sldLayoutId id="2147483725" r:id="rId7"/>
    <p:sldLayoutId id="2147483726" r:id="rId8"/>
    <p:sldLayoutId id="2147483741" r:id="rId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 r:link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43" r:id="rId5"/>
    <p:sldLayoutId id="2147483732" r:id="rId6"/>
    <p:sldLayoutId id="2147483733" r:id="rId7"/>
    <p:sldLayoutId id="2147483734" r:id="rId8"/>
    <p:sldLayoutId id="2147483744" r:id="rId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893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Q9: Caring responsibilities</a:t>
            </a:r>
            <a:endParaRPr sz="32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Answered: 1143 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A8AA6D-1348-3E17-324A-513209C9C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21626"/>
              </p:ext>
            </p:extLst>
          </p:nvPr>
        </p:nvGraphicFramePr>
        <p:xfrm>
          <a:off x="1147921" y="1391956"/>
          <a:ext cx="949976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52">
                  <a:extLst>
                    <a:ext uri="{9D8B030D-6E8A-4147-A177-3AD203B41FA5}">
                      <a16:colId xmlns:a16="http://schemas.microsoft.com/office/drawing/2014/main" val="1941416761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3139275879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43429903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1527490518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1361837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do have caring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do not have any caring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prefer not to say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483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0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Intersex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5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632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2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Non-binary or gender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8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prefer not 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0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1143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726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Q10: Which, if any, of these caring responsibilities do you have? (please tick all those applicable)</a:t>
            </a:r>
            <a:endParaRPr sz="24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155373" y="650514"/>
            <a:ext cx="12128067" cy="691311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  <a:p>
            <a:r>
              <a:rPr lang="en-GB" sz="3000" dirty="0"/>
              <a:t>Answered: 440 individuals</a:t>
            </a:r>
          </a:p>
          <a:p>
            <a:r>
              <a:rPr lang="en-GB" sz="3700" dirty="0"/>
              <a:t>Please note that some participants answered yes to more than one option in the below question which does affect how you view the totals.</a:t>
            </a:r>
            <a:endParaRPr sz="37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C696D5-C85E-4120-C977-B2ABF20AA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67988"/>
              </p:ext>
            </p:extLst>
          </p:nvPr>
        </p:nvGraphicFramePr>
        <p:xfrm>
          <a:off x="514090" y="1329215"/>
          <a:ext cx="10492307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01">
                  <a:extLst>
                    <a:ext uri="{9D8B030D-6E8A-4147-A177-3AD203B41FA5}">
                      <a16:colId xmlns:a16="http://schemas.microsoft.com/office/drawing/2014/main" val="1941416761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3139275879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43429903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1527490518"/>
                    </a:ext>
                  </a:extLst>
                </a:gridCol>
                <a:gridCol w="1458862">
                  <a:extLst>
                    <a:ext uri="{9D8B030D-6E8A-4147-A177-3AD203B41FA5}">
                      <a16:colId xmlns:a16="http://schemas.microsoft.com/office/drawing/2014/main" val="3919680716"/>
                    </a:ext>
                  </a:extLst>
                </a:gridCol>
                <a:gridCol w="1538940">
                  <a:extLst>
                    <a:ext uri="{9D8B030D-6E8A-4147-A177-3AD203B41FA5}">
                      <a16:colId xmlns:a16="http://schemas.microsoft.com/office/drawing/2014/main" val="364757398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1361837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a child/children (under18)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child/children requiring additional support (under18)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an adult(s) requiring additional support (18-65)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older person(s) (over 65)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Prefer not to say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0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Intersex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5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2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Non-binary or gender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8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prefer not 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0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726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PT - title screens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PT - alt 1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PT - alt 2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PT - alt 3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PT - alt 4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9266B1464D438804AD0ACE4CCC37" ma:contentTypeVersion="12" ma:contentTypeDescription="Create a new document." ma:contentTypeScope="" ma:versionID="b5512d28d5b5f55b489c0c097dd4beb5">
  <xsd:schema xmlns:xsd="http://www.w3.org/2001/XMLSchema" xmlns:xs="http://www.w3.org/2001/XMLSchema" xmlns:p="http://schemas.microsoft.com/office/2006/metadata/properties" xmlns:ns2="32f0f1be-ae16-4d86-8416-a318c4f65747" xmlns:ns3="54551d89-4e81-4910-be9c-b455f91a6c39" targetNamespace="http://schemas.microsoft.com/office/2006/metadata/properties" ma:root="true" ma:fieldsID="a379a3dc8fbfd620ab895521cb18d582" ns2:_="" ns3:_="">
    <xsd:import namespace="32f0f1be-ae16-4d86-8416-a318c4f65747"/>
    <xsd:import namespace="54551d89-4e81-4910-be9c-b455f91a6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f1be-ae16-4d86-8416-a318c4f65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51d89-4e81-4910-be9c-b455f91a6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A4E3AC-5D0F-44F7-A5D6-1324D75CE6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CAA5D-078E-425A-88F0-9F846E025919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29c2c93f-6645-451e-bf62-34c32482f84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E1566B-1E3D-40BC-9A3F-E93D475D2ECC}"/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210</Words>
  <Application>Microsoft Office PowerPoint</Application>
  <PresentationFormat>Custom</PresentationFormat>
  <Paragraphs>87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Helvetica Neue</vt:lpstr>
      <vt:lpstr>FPT - title screens</vt:lpstr>
      <vt:lpstr>FPT - alt 1</vt:lpstr>
      <vt:lpstr>FPT - alt 2</vt:lpstr>
      <vt:lpstr>FPT - alt 3</vt:lpstr>
      <vt:lpstr>FPT - alt 4</vt:lpstr>
      <vt:lpstr>PowerPoint Presentation</vt:lpstr>
      <vt:lpstr>Q9: Caring responsibilities</vt:lpstr>
      <vt:lpstr>Q10: Which, if any, of these caring responsibilities do you have? (please tick all those applicable)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Elphick</dc:creator>
  <cp:lastModifiedBy>Stephanie Cresswell</cp:lastModifiedBy>
  <cp:revision>90</cp:revision>
  <dcterms:created xsi:type="dcterms:W3CDTF">2019-05-31T10:06:36Z</dcterms:created>
  <dcterms:modified xsi:type="dcterms:W3CDTF">2022-07-19T13:32:57Z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0x010100A50EBF29715D6749BB57D97B01AA827E</vt:lpwstr>
  </property>
</Properties>
</file>